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56" r:id="rId2"/>
    <p:sldId id="296" r:id="rId3"/>
    <p:sldId id="297" r:id="rId4"/>
    <p:sldId id="298" r:id="rId5"/>
    <p:sldId id="299" r:id="rId6"/>
    <p:sldId id="310" r:id="rId7"/>
    <p:sldId id="311" r:id="rId8"/>
    <p:sldId id="303" r:id="rId9"/>
    <p:sldId id="307" r:id="rId10"/>
    <p:sldId id="304" r:id="rId11"/>
    <p:sldId id="305" r:id="rId12"/>
    <p:sldId id="306" r:id="rId13"/>
    <p:sldId id="308" r:id="rId14"/>
    <p:sldId id="309" r:id="rId15"/>
    <p:sldId id="291" r:id="rId16"/>
    <p:sldId id="292" r:id="rId17"/>
    <p:sldId id="271" r:id="rId18"/>
    <p:sldId id="257" r:id="rId19"/>
    <p:sldId id="265" r:id="rId20"/>
    <p:sldId id="279" r:id="rId21"/>
    <p:sldId id="284" r:id="rId22"/>
    <p:sldId id="281" r:id="rId23"/>
    <p:sldId id="283" r:id="rId24"/>
    <p:sldId id="285" r:id="rId25"/>
    <p:sldId id="295" r:id="rId26"/>
    <p:sldId id="286" r:id="rId27"/>
    <p:sldId id="274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213"/>
    <a:srgbClr val="FFC210"/>
    <a:srgbClr val="CB9E19"/>
    <a:srgbClr val="99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C280E6-F63D-4C44-92D6-DE6DF0FC737F}" type="datetimeFigureOut">
              <a:rPr lang="en-US" smtClean="0"/>
              <a:t>9/13/2021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46B0DF-6DE3-48B7-872C-92D93FBD49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6795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811A84-C054-4841-9EED-F9E4F8EA7F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0752" y="789854"/>
            <a:ext cx="7672648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8DE447-1886-4E46-AF88-56DDD27727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0752" y="3327718"/>
            <a:ext cx="7672648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71E7B9-6A8E-48F0-99A0-BDB51A32C0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6EB9D4-8889-4C8B-9429-6C0FB69651E5}" type="datetimeFigureOut">
              <a:rPr lang="en-US" smtClean="0"/>
              <a:t>9/13/2021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EE9160-FB78-472A-9777-2C145898CA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8B986C-9C4C-461B-9640-0861BF7795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74236-5D7C-4F5F-835A-98FCE09164AA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7E06A8F-B964-4E11-B00B-0559D6B215C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3581" y="789854"/>
            <a:ext cx="2237237" cy="206045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66A0F59-6A49-4564-87CE-3ADD28A5B1E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2141" y="3035250"/>
            <a:ext cx="2419175" cy="2119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1812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ED0583-2B37-4E0C-A70B-A1C4DE472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545020A-C2AE-45B8-8BD6-95C9CADF56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AE0F82-E50B-43A5-8E1D-574E779E3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6EB9D4-8889-4C8B-9429-6C0FB69651E5}" type="datetimeFigureOut">
              <a:rPr lang="en-US" smtClean="0"/>
              <a:t>9/13/2021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8F641F-E908-416E-B9EB-7A695BC08C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DBEDE0-C9F1-4F2D-B73E-2C0974A7A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74236-5D7C-4F5F-835A-98FCE09164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7159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179ABEF-D21D-477A-AA9B-CB460237BB9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15EF41-01B5-44AA-827C-16C118DA12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664B6F-0BA0-4EF7-8DED-51A43BF405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6EB9D4-8889-4C8B-9429-6C0FB69651E5}" type="datetimeFigureOut">
              <a:rPr lang="en-US" smtClean="0"/>
              <a:t>9/13/2021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586B85-C754-4589-8D56-AE9B2FA05A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F67D4F-6DEA-40A7-8942-7189E78A7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74236-5D7C-4F5F-835A-98FCE09164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4242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EF011-6F42-43E1-A631-6FAD6CF65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0B7FB2-1D7B-4A27-BEA9-A6A072269E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3CC393-6C9A-4C52-BF06-0E6B186ED0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6EB9D4-8889-4C8B-9429-6C0FB69651E5}" type="datetimeFigureOut">
              <a:rPr lang="en-US" smtClean="0"/>
              <a:t>9/13/2021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D46F0A-4A9D-4E7F-9A9B-8FC92839D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EA5686-7688-40F7-AD40-76BBEB6BF1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74236-5D7C-4F5F-835A-98FCE09164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1641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49FA9-AD98-4BD8-9653-B286FC66E0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54B7F0-EB48-4743-92B1-9A36186C61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7075B8-723C-4B9D-9E1A-E83D0F25DD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6EB9D4-8889-4C8B-9429-6C0FB69651E5}" type="datetimeFigureOut">
              <a:rPr lang="en-US" smtClean="0"/>
              <a:t>9/13/2021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AB13FF-E40B-4B50-81F7-A39CD41897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5FC0B3-097C-41EF-A17E-3316C19455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74236-5D7C-4F5F-835A-98FCE09164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1639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EB667-DB52-406E-9389-CCB0AEE77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CD3E9E-D849-41D2-BC46-6D2F328DD5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ED6327-E46F-4A73-B12A-17A1D9E08A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89E40B-5D64-42D6-A60C-9EFDA35F9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6EB9D4-8889-4C8B-9429-6C0FB69651E5}" type="datetimeFigureOut">
              <a:rPr lang="en-US" smtClean="0"/>
              <a:t>9/13/2021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E674F5-2B88-45C0-9F0F-7E87D298F4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50B9BA-624E-4831-98FB-924938BAE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74236-5D7C-4F5F-835A-98FCE09164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5607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1F4BC0-BFE0-41E2-9104-CF74D70B61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70741C-FFBF-4739-BF7F-09EAD82846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93F4B7-BC74-4872-AE1E-A10EA486C6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44F4CE4-83ED-40B4-A1D6-4AFD4E21D60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4AA3838-CAC6-4DAA-886A-8436FBF06F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8621167-769E-49FB-AC67-4BE7B9C69B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6EB9D4-8889-4C8B-9429-6C0FB69651E5}" type="datetimeFigureOut">
              <a:rPr lang="en-US" smtClean="0"/>
              <a:t>9/13/2021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DECDD6A-1BD3-400D-8710-C508884F19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2A50CB7-0AFE-4ECC-839D-7CB07F0FA4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74236-5D7C-4F5F-835A-98FCE09164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1711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A10420-CA2C-4C64-B148-5BDB5F78E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02487F-B825-4F46-8AF9-912C606474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6EB9D4-8889-4C8B-9429-6C0FB69651E5}" type="datetimeFigureOut">
              <a:rPr lang="en-US" smtClean="0"/>
              <a:t>9/13/2021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FE282C-B53D-4FE4-9583-37F8DD01A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6C45D5-DE31-4B38-BB7B-FEFF21B0A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74236-5D7C-4F5F-835A-98FCE09164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85305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129098D-B68B-4A93-831D-768D8C90F6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6EB9D4-8889-4C8B-9429-6C0FB69651E5}" type="datetimeFigureOut">
              <a:rPr lang="en-US" smtClean="0"/>
              <a:t>9/13/2021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19EA921-F869-4772-9436-192AB7BBA5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81B8B1-E476-4020-BABD-BB8835542B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74236-5D7C-4F5F-835A-98FCE09164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4627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81135A-DF28-44B5-9613-BAFAD8CBAD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F4001B-3391-43C8-A64B-E818CDA45C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B0D525-060D-4D39-B497-49264BFFA9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BFC12B-130F-4761-8545-BC1967B734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6EB9D4-8889-4C8B-9429-6C0FB69651E5}" type="datetimeFigureOut">
              <a:rPr lang="en-US" smtClean="0"/>
              <a:t>9/13/2021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9C4705-63CA-452A-A951-4763041EA3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E4D662-CE9F-45B5-A447-AD48BF7A7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74236-5D7C-4F5F-835A-98FCE09164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9047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D5025-561F-40A6-9969-0D8AFBF6D6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C355E06-BF45-4FB4-987F-D0C1FE0D1C6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874F5F-9F18-4D20-B1D4-D24F1E641D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785A49-545A-4567-B5F0-545D1AB1CC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6EB9D4-8889-4C8B-9429-6C0FB69651E5}" type="datetimeFigureOut">
              <a:rPr lang="en-US" smtClean="0"/>
              <a:t>9/13/2021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0D1FEA-5EE7-4AE6-B253-4B7C9FBF19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5D8B2B-40A6-4284-BEC4-A62C11E59F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74236-5D7C-4F5F-835A-98FCE09164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3710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BDF20C7-72E9-4AAE-8213-B9175E9FC1D9}"/>
              </a:ext>
            </a:extLst>
          </p:cNvPr>
          <p:cNvSpPr/>
          <p:nvPr userDrawn="1"/>
        </p:nvSpPr>
        <p:spPr>
          <a:xfrm>
            <a:off x="0" y="6311900"/>
            <a:ext cx="12192000" cy="546100"/>
          </a:xfrm>
          <a:prstGeom prst="rect">
            <a:avLst/>
          </a:prstGeom>
          <a:gradFill flip="none" rotWithShape="1">
            <a:gsLst>
              <a:gs pos="0">
                <a:srgbClr val="005D8E"/>
              </a:gs>
              <a:gs pos="100000">
                <a:srgbClr val="FFC20F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930DD40-1A2C-4311-8CA5-07018346AE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07B37F-8F6D-4107-AFDD-8B656CCCC1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0E2B71-54B7-4E47-A65D-E527806F54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6EB9D4-8889-4C8B-9429-6C0FB69651E5}" type="datetimeFigureOut">
              <a:rPr lang="en-US" smtClean="0"/>
              <a:t>9/13/2021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003C24-F1FD-4DB2-880E-7D0916D5BE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7DAEB0-EA0C-43D1-BC79-F61252A447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774236-5D7C-4F5F-835A-98FCE09164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8879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3F6910-9392-4481-B624-1772C959CF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0752" y="1041400"/>
            <a:ext cx="7672648" cy="2387600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+mn-lt"/>
              </a:rPr>
            </a:br>
            <a:r>
              <a:rPr lang="en-US" b="1" dirty="0">
                <a:latin typeface="+mn-lt"/>
              </a:rPr>
              <a:t>LOSOM Update </a:t>
            </a:r>
            <a:br>
              <a:rPr lang="en-US" dirty="0">
                <a:latin typeface="+mn-lt"/>
              </a:rPr>
            </a:br>
            <a:br>
              <a:rPr lang="en-US" dirty="0">
                <a:latin typeface="+mn-lt"/>
              </a:rPr>
            </a:br>
            <a:r>
              <a:rPr lang="en-US" sz="4000" dirty="0">
                <a:latin typeface="+mn-lt"/>
              </a:rPr>
              <a:t>Collier County Board of County Commissioners </a:t>
            </a:r>
            <a:endParaRPr lang="en-US" dirty="0">
              <a:latin typeface="+mn-lt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AD8F92-5BB9-4921-8310-054E594954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0752" y="4161231"/>
            <a:ext cx="7672648" cy="516835"/>
          </a:xfrm>
        </p:spPr>
        <p:txBody>
          <a:bodyPr>
            <a:noAutofit/>
          </a:bodyPr>
          <a:lstStyle/>
          <a:p>
            <a:r>
              <a:rPr lang="en-US" sz="2800" dirty="0"/>
              <a:t>September 14, 2021</a:t>
            </a:r>
          </a:p>
          <a:p>
            <a:endParaRPr lang="en-US" sz="1050" dirty="0"/>
          </a:p>
          <a:p>
            <a:pPr algn="l"/>
            <a:r>
              <a:rPr lang="en-US" sz="1800" dirty="0"/>
              <a:t>Nicole Johnson, Director of Environmental Policy, Conservancy  </a:t>
            </a:r>
          </a:p>
          <a:p>
            <a:pPr algn="l"/>
            <a:r>
              <a:rPr lang="en-US" sz="1800" dirty="0"/>
              <a:t>James Evans, Director of Environmental Policy, SCCF</a:t>
            </a:r>
          </a:p>
          <a:p>
            <a:pPr algn="l"/>
            <a:r>
              <a:rPr lang="en-US" sz="1800" dirty="0"/>
              <a:t>Dr. Paul Julian, Ph.D., Hydrologic Modeler, Conservancy/SCCF</a:t>
            </a:r>
          </a:p>
        </p:txBody>
      </p:sp>
    </p:spTree>
    <p:extLst>
      <p:ext uri="{BB962C8B-B14F-4D97-AF65-F5344CB8AC3E}">
        <p14:creationId xmlns:p14="http://schemas.microsoft.com/office/powerpoint/2010/main" val="41492935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25F74-D390-4160-ABA2-E4A42B1C6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B5F5F6-5BFF-4838-831D-D6C0300710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F25514-6FE4-4EC7-A15D-4D49587402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1BBFEF5-7452-4423-8724-3D4EC3388B73}"/>
              </a:ext>
            </a:extLst>
          </p:cNvPr>
          <p:cNvSpPr/>
          <p:nvPr/>
        </p:nvSpPr>
        <p:spPr>
          <a:xfrm>
            <a:off x="0" y="6396335"/>
            <a:ext cx="252825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 b="1" dirty="0">
                <a:solidFill>
                  <a:prstClr val="white"/>
                </a:solidFill>
              </a:rPr>
              <a:t>August 15, 2018</a:t>
            </a:r>
            <a:endParaRPr lang="en-US" sz="2400" dirty="0">
              <a:solidFill>
                <a:prstClr val="white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DF91CA0-5C54-4CAB-90BC-085418140C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6186" y="0"/>
            <a:ext cx="3055814" cy="259689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CE65C97-FD75-4415-A1F8-F84EC837FD2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13" t="9287" b="5028"/>
          <a:stretch/>
        </p:blipFill>
        <p:spPr>
          <a:xfrm>
            <a:off x="11095183" y="5801686"/>
            <a:ext cx="1096817" cy="1056314"/>
          </a:xfrm>
          <a:prstGeom prst="flowChartConnector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21316350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C60917-2364-444E-9DBE-53E56709BC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79E6DF-3FBD-476E-8C48-5972F49ED0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1DC055-854C-4B09-8D41-A8BBF4BB9E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2D6DC5B-7501-4074-AB57-C6399BB20EC1}"/>
              </a:ext>
            </a:extLst>
          </p:cNvPr>
          <p:cNvSpPr/>
          <p:nvPr/>
        </p:nvSpPr>
        <p:spPr>
          <a:xfrm>
            <a:off x="0" y="6396335"/>
            <a:ext cx="304346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 b="1" dirty="0">
                <a:solidFill>
                  <a:prstClr val="white"/>
                </a:solidFill>
              </a:rPr>
              <a:t>September 27, 2018</a:t>
            </a:r>
            <a:endParaRPr lang="en-US" sz="2400" dirty="0">
              <a:solidFill>
                <a:prstClr val="white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72D509B-FA6C-4BCB-ACB7-29FAF229BA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102" y="0"/>
            <a:ext cx="3047898" cy="259689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EE3A86C-1E1E-4AC7-B860-25FC31455DB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13" t="9287" b="5028"/>
          <a:stretch/>
        </p:blipFill>
        <p:spPr>
          <a:xfrm>
            <a:off x="11095183" y="5801686"/>
            <a:ext cx="1096817" cy="1056314"/>
          </a:xfrm>
          <a:prstGeom prst="flowChartConnector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5070988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E66BF1-6CC7-4A31-8162-22490A9A7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ADFB05-2A70-4B0E-8617-6D10C996F7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115C65-ADA9-4F74-94CB-23651CED4A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97ADFE4-504C-4EB3-B2EA-165D97C315C0}"/>
              </a:ext>
            </a:extLst>
          </p:cNvPr>
          <p:cNvSpPr/>
          <p:nvPr/>
        </p:nvSpPr>
        <p:spPr>
          <a:xfrm>
            <a:off x="0" y="6396335"/>
            <a:ext cx="26314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 b="1" dirty="0">
                <a:solidFill>
                  <a:prstClr val="white"/>
                </a:solidFill>
              </a:rPr>
              <a:t>October 31, 2018</a:t>
            </a:r>
            <a:endParaRPr lang="en-US" sz="2400" dirty="0">
              <a:solidFill>
                <a:prstClr val="white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6DF6B25-3018-4920-A159-2C12EEDCC9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6283" y="0"/>
            <a:ext cx="3030265" cy="259219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FA66E9-D52F-4E42-9A60-47F4FDF2104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13" t="9287" b="5028"/>
          <a:stretch/>
        </p:blipFill>
        <p:spPr>
          <a:xfrm>
            <a:off x="11095183" y="5801686"/>
            <a:ext cx="1096817" cy="1056314"/>
          </a:xfrm>
          <a:prstGeom prst="flowChartConnector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40693311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17086FA-E221-467F-9296-E28720F955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B7BE1D5-49E4-47F1-B18D-93CEBBB9FA1E}"/>
              </a:ext>
            </a:extLst>
          </p:cNvPr>
          <p:cNvSpPr/>
          <p:nvPr/>
        </p:nvSpPr>
        <p:spPr>
          <a:xfrm>
            <a:off x="0" y="6396335"/>
            <a:ext cx="29585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 b="1" dirty="0">
                <a:solidFill>
                  <a:prstClr val="white"/>
                </a:solidFill>
              </a:rPr>
              <a:t>November 21, 2018</a:t>
            </a:r>
            <a:endParaRPr lang="en-US" sz="2400" dirty="0">
              <a:solidFill>
                <a:prstClr val="white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99A1C8-DB75-4738-A412-B1C8C58A7B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2484" y="0"/>
            <a:ext cx="2949516" cy="25968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62DAEFB-306D-4D75-94A5-22CFD4EC1C7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13" t="9287" b="5028"/>
          <a:stretch/>
        </p:blipFill>
        <p:spPr>
          <a:xfrm>
            <a:off x="11095183" y="5801686"/>
            <a:ext cx="1096817" cy="1056314"/>
          </a:xfrm>
          <a:prstGeom prst="flowChartConnector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25842420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26B58-E1C3-47AF-9272-EBD86D802B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401"/>
            <a:ext cx="10515600" cy="1325563"/>
          </a:xfrm>
        </p:spPr>
        <p:txBody>
          <a:bodyPr/>
          <a:lstStyle/>
          <a:p>
            <a:r>
              <a:rPr lang="en-US" dirty="0">
                <a:latin typeface="+mn-lt"/>
              </a:rPr>
              <a:t>Lake Okeechobee Regulation Schedule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2AD531-1CA2-499C-B761-E07BE85299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5866" y="1701592"/>
            <a:ext cx="6143113" cy="427446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001E84D-7200-4602-A9C2-84545520BE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3021" y="1701592"/>
            <a:ext cx="5695839" cy="427446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609369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C00362C-5CBF-4F27-A31D-C4900A5115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5366"/>
          <a:stretch/>
        </p:blipFill>
        <p:spPr>
          <a:xfrm>
            <a:off x="1808526" y="821635"/>
            <a:ext cx="8574947" cy="547392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03E4CB87-9ECE-463A-BAFC-F1321B0A9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5375"/>
            <a:ext cx="10515600" cy="796260"/>
          </a:xfrm>
        </p:spPr>
        <p:txBody>
          <a:bodyPr/>
          <a:lstStyle/>
          <a:p>
            <a:pPr algn="ctr"/>
            <a:r>
              <a:rPr lang="en-US" dirty="0">
                <a:latin typeface="+mn-lt"/>
              </a:rPr>
              <a:t>LOSOM Process &amp; Timeline</a:t>
            </a:r>
          </a:p>
        </p:txBody>
      </p:sp>
    </p:spTree>
    <p:extLst>
      <p:ext uri="{BB962C8B-B14F-4D97-AF65-F5344CB8AC3E}">
        <p14:creationId xmlns:p14="http://schemas.microsoft.com/office/powerpoint/2010/main" val="4271538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43E9B2-E80D-42C2-9F05-D690A53154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2787"/>
            <a:ext cx="10515600" cy="1069879"/>
          </a:xfrm>
        </p:spPr>
        <p:txBody>
          <a:bodyPr/>
          <a:lstStyle/>
          <a:p>
            <a:pPr algn="ctr"/>
            <a:r>
              <a:rPr lang="en-US" dirty="0">
                <a:latin typeface="+mn-lt"/>
              </a:rPr>
              <a:t>Iteration 2 – Model Alternatives 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36277B4-B942-4BCB-AE2D-D2DE3A1E73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29832" y="1082666"/>
            <a:ext cx="8732333" cy="488148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986C1D4-A649-4A81-B3D7-B14D6533AAC4}"/>
              </a:ext>
            </a:extLst>
          </p:cNvPr>
          <p:cNvSpPr/>
          <p:nvPr/>
        </p:nvSpPr>
        <p:spPr>
          <a:xfrm>
            <a:off x="6752556" y="5964152"/>
            <a:ext cx="51967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latin typeface="TimesNewRomanPS-ItalicMT"/>
              </a:rPr>
              <a:t>From USACE PDT 19 July 2021 meeting presentation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1872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557756-4577-4C66-9295-566295E9B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7863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latin typeface="+mn-lt"/>
              </a:rPr>
              <a:t>Concerns with Alternative CC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B79807-E2C3-471F-AE4E-B764D16943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53821"/>
            <a:ext cx="12192000" cy="5154365"/>
          </a:xfrm>
        </p:spPr>
        <p:txBody>
          <a:bodyPr>
            <a:noAutofit/>
          </a:bodyPr>
          <a:lstStyle/>
          <a:p>
            <a:pPr lvl="1">
              <a:spcBef>
                <a:spcPts val="1000"/>
              </a:spcBef>
              <a:spcAft>
                <a:spcPts val="400"/>
              </a:spcAft>
            </a:pPr>
            <a:r>
              <a:rPr lang="en-US" sz="2000" b="1" dirty="0"/>
              <a:t>Water supply &amp; flood control constraints put pressure on the estuaries as the primary outlets for C&amp;SF Project </a:t>
            </a:r>
          </a:p>
          <a:p>
            <a:pPr lvl="1">
              <a:spcBef>
                <a:spcPts val="1000"/>
              </a:spcBef>
              <a:spcAft>
                <a:spcPts val="400"/>
              </a:spcAft>
            </a:pPr>
            <a:r>
              <a:rPr lang="en-US" sz="2000" b="1" dirty="0"/>
              <a:t>Alternative CC redistributes harmful regulatory flows from the SLE to CE</a:t>
            </a:r>
          </a:p>
          <a:p>
            <a:pPr lvl="1">
              <a:spcBef>
                <a:spcPts val="1000"/>
              </a:spcBef>
              <a:spcAft>
                <a:spcPts val="400"/>
              </a:spcAft>
            </a:pPr>
            <a:r>
              <a:rPr lang="en-US" sz="2000" b="1" dirty="0"/>
              <a:t>Flows to CE are measured at S-77 when conditions are wet </a:t>
            </a:r>
            <a:r>
              <a:rPr lang="en-US" sz="2000" dirty="0"/>
              <a:t>– does not take into account watershed runoff when making release decisions (flows always measured at S-80 in SLE)</a:t>
            </a:r>
          </a:p>
          <a:p>
            <a:pPr lvl="1">
              <a:spcBef>
                <a:spcPts val="1000"/>
              </a:spcBef>
              <a:spcAft>
                <a:spcPts val="400"/>
              </a:spcAft>
            </a:pPr>
            <a:r>
              <a:rPr lang="en-US" sz="2000" b="1" dirty="0"/>
              <a:t>Does not allow beneficial dry season flows to CE &amp; Everglades in Zone F</a:t>
            </a:r>
          </a:p>
          <a:p>
            <a:pPr lvl="1">
              <a:spcBef>
                <a:spcPts val="1000"/>
              </a:spcBef>
              <a:spcAft>
                <a:spcPts val="400"/>
              </a:spcAft>
            </a:pPr>
            <a:r>
              <a:rPr lang="en-US" sz="2000" b="1" dirty="0"/>
              <a:t>Increases total regulatory flows to CE by 9%, </a:t>
            </a:r>
            <a:r>
              <a:rPr lang="en-US" sz="2000" dirty="0"/>
              <a:t>TN &amp; TP loading increases by 10 &amp; 12%, respectively; reduces </a:t>
            </a:r>
            <a:r>
              <a:rPr lang="en-US" sz="2000" dirty="0">
                <a:solidFill>
                  <a:srgbClr val="005D8E"/>
                </a:solidFill>
              </a:rPr>
              <a:t>regulatory flows to SLE by 62% &amp; reduces TN &amp; TP by </a:t>
            </a:r>
            <a:r>
              <a:rPr lang="en-US" sz="2000" dirty="0"/>
              <a:t>62 &amp; 63%, respectively</a:t>
            </a:r>
          </a:p>
          <a:p>
            <a:pPr lvl="1">
              <a:spcBef>
                <a:spcPts val="1000"/>
              </a:spcBef>
              <a:spcAft>
                <a:spcPts val="400"/>
              </a:spcAft>
            </a:pPr>
            <a:r>
              <a:rPr lang="en-US" sz="2000" dirty="0"/>
              <a:t>Only decreases lake-triggered damaging events to CE by 16% and </a:t>
            </a:r>
            <a:r>
              <a:rPr lang="en-US" sz="2000" b="1" dirty="0"/>
              <a:t>increases stressful flows (2,100-2,600 </a:t>
            </a:r>
            <a:r>
              <a:rPr lang="en-US" sz="2000" b="1" dirty="0" err="1"/>
              <a:t>cfs</a:t>
            </a:r>
            <a:r>
              <a:rPr lang="en-US" sz="2000" b="1" dirty="0"/>
              <a:t>) by 58%</a:t>
            </a:r>
            <a:r>
              <a:rPr lang="en-US" sz="2000" dirty="0"/>
              <a:t>, while St. Lucie gets 88-91% reduction in lake-triggered RECOVER damaging &amp; stressful flow events</a:t>
            </a:r>
          </a:p>
          <a:p>
            <a:pPr lvl="1">
              <a:spcBef>
                <a:spcPts val="1000"/>
              </a:spcBef>
              <a:spcAft>
                <a:spcPts val="400"/>
              </a:spcAft>
            </a:pPr>
            <a:r>
              <a:rPr lang="en-US" sz="2000" dirty="0"/>
              <a:t>Caloosahatchee &amp; south are the only outlets in </a:t>
            </a:r>
            <a:r>
              <a:rPr lang="en-US" sz="2000" b="1" dirty="0"/>
              <a:t>Zone D</a:t>
            </a:r>
            <a:r>
              <a:rPr lang="en-US" sz="2000" dirty="0"/>
              <a:t> – Lake O recovery periods could increase releases to CE in Zone D </a:t>
            </a:r>
          </a:p>
          <a:p>
            <a:pPr lvl="1">
              <a:spcBef>
                <a:spcPts val="1000"/>
              </a:spcBef>
              <a:spcAft>
                <a:spcPts val="400"/>
              </a:spcAft>
            </a:pPr>
            <a:r>
              <a:rPr lang="en-US" sz="2000" b="1" dirty="0"/>
              <a:t>Allows back flowing of water &amp; nutrients </a:t>
            </a:r>
            <a:r>
              <a:rPr lang="en-US" sz="2000" dirty="0"/>
              <a:t>into the lake from C-44 &amp; EAA (C-44 backflow ~60%).</a:t>
            </a:r>
          </a:p>
        </p:txBody>
      </p:sp>
    </p:spTree>
    <p:extLst>
      <p:ext uri="{BB962C8B-B14F-4D97-AF65-F5344CB8AC3E}">
        <p14:creationId xmlns:p14="http://schemas.microsoft.com/office/powerpoint/2010/main" val="34993719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F3678EF-41A8-482F-9EB8-EF69EDFDEBE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49551" y="0"/>
            <a:ext cx="11492897" cy="6228861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47842EAF-4168-40F0-A9A0-49B2F7469373}"/>
              </a:ext>
            </a:extLst>
          </p:cNvPr>
          <p:cNvSpPr/>
          <p:nvPr/>
        </p:nvSpPr>
        <p:spPr>
          <a:xfrm>
            <a:off x="411061" y="2961313"/>
            <a:ext cx="2477539" cy="11996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FAA73E2-69AD-45A6-8F58-2B1D38ADDB67}"/>
              </a:ext>
            </a:extLst>
          </p:cNvPr>
          <p:cNvSpPr/>
          <p:nvPr/>
        </p:nvSpPr>
        <p:spPr>
          <a:xfrm>
            <a:off x="9831897" y="3087149"/>
            <a:ext cx="2105638" cy="72145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CB74D51-3D0E-4EF2-B194-1EE2ABA3DD9B}"/>
              </a:ext>
            </a:extLst>
          </p:cNvPr>
          <p:cNvSpPr/>
          <p:nvPr/>
        </p:nvSpPr>
        <p:spPr>
          <a:xfrm>
            <a:off x="349551" y="4420998"/>
            <a:ext cx="2477539" cy="92333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9957F7-26E7-4E23-8515-CA6BA4242A87}"/>
              </a:ext>
            </a:extLst>
          </p:cNvPr>
          <p:cNvSpPr txBox="1"/>
          <p:nvPr/>
        </p:nvSpPr>
        <p:spPr>
          <a:xfrm>
            <a:off x="954156" y="1251058"/>
            <a:ext cx="17940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S-79 vs. S-77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A3E0608-F362-40B4-A9DE-D0B1B1DB5B72}"/>
              </a:ext>
            </a:extLst>
          </p:cNvPr>
          <p:cNvSpPr txBox="1"/>
          <p:nvPr/>
        </p:nvSpPr>
        <p:spPr>
          <a:xfrm>
            <a:off x="411062" y="5283477"/>
            <a:ext cx="23371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*Does not allow regulatory flows to the CE in Zone F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7BECA1-84A8-43CE-B9D1-5D9EF89100B4}"/>
              </a:ext>
            </a:extLst>
          </p:cNvPr>
          <p:cNvSpPr txBox="1"/>
          <p:nvPr/>
        </p:nvSpPr>
        <p:spPr>
          <a:xfrm>
            <a:off x="9924177" y="5021162"/>
            <a:ext cx="20133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*No water sent to SLE in Zone D</a:t>
            </a:r>
          </a:p>
        </p:txBody>
      </p:sp>
    </p:spTree>
    <p:extLst>
      <p:ext uri="{BB962C8B-B14F-4D97-AF65-F5344CB8AC3E}">
        <p14:creationId xmlns:p14="http://schemas.microsoft.com/office/powerpoint/2010/main" val="37117273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1B494D7-A510-4596-8BF8-32DECBB01A5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80553" y="79513"/>
            <a:ext cx="10630894" cy="6194066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0E4BF616-61EE-4CE5-82E1-63E6A30944EE}"/>
              </a:ext>
            </a:extLst>
          </p:cNvPr>
          <p:cNvSpPr/>
          <p:nvPr/>
        </p:nvSpPr>
        <p:spPr>
          <a:xfrm>
            <a:off x="8951052" y="5095982"/>
            <a:ext cx="1126184" cy="554805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62BDC4DD-AFA6-48C4-B22F-1C8B8D95F522}"/>
              </a:ext>
            </a:extLst>
          </p:cNvPr>
          <p:cNvSpPr/>
          <p:nvPr/>
        </p:nvSpPr>
        <p:spPr>
          <a:xfrm>
            <a:off x="8951052" y="4097676"/>
            <a:ext cx="1040235" cy="554805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05C5FC1-7F8F-498F-AE18-D2E8D45736D4}"/>
              </a:ext>
            </a:extLst>
          </p:cNvPr>
          <p:cNvSpPr/>
          <p:nvPr/>
        </p:nvSpPr>
        <p:spPr>
          <a:xfrm>
            <a:off x="8887146" y="3321120"/>
            <a:ext cx="1104141" cy="554805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E3E13E8-DF45-41A9-BF13-95B728AA8679}"/>
              </a:ext>
            </a:extLst>
          </p:cNvPr>
          <p:cNvSpPr/>
          <p:nvPr/>
        </p:nvSpPr>
        <p:spPr>
          <a:xfrm>
            <a:off x="8951052" y="2821966"/>
            <a:ext cx="1040235" cy="554805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E89C9B6-A522-4256-9D16-6FBA7FA5183C}"/>
              </a:ext>
            </a:extLst>
          </p:cNvPr>
          <p:cNvSpPr/>
          <p:nvPr/>
        </p:nvSpPr>
        <p:spPr>
          <a:xfrm>
            <a:off x="8887146" y="2423304"/>
            <a:ext cx="1104142" cy="509966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6B76A22-E209-4DD4-A575-187533D162B5}"/>
              </a:ext>
            </a:extLst>
          </p:cNvPr>
          <p:cNvSpPr/>
          <p:nvPr/>
        </p:nvSpPr>
        <p:spPr>
          <a:xfrm>
            <a:off x="8887146" y="1501629"/>
            <a:ext cx="1190090" cy="478174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084796-9CCD-47A3-B21E-23D76695AECC}"/>
              </a:ext>
            </a:extLst>
          </p:cNvPr>
          <p:cNvSpPr txBox="1"/>
          <p:nvPr/>
        </p:nvSpPr>
        <p:spPr>
          <a:xfrm>
            <a:off x="260058" y="4824878"/>
            <a:ext cx="22858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*Does not allow regulatory flows to the CE in Zone F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5D3D406-42CD-4623-8A33-22FECF556221}"/>
              </a:ext>
            </a:extLst>
          </p:cNvPr>
          <p:cNvSpPr txBox="1"/>
          <p:nvPr/>
        </p:nvSpPr>
        <p:spPr>
          <a:xfrm>
            <a:off x="9941864" y="1379638"/>
            <a:ext cx="18629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*Still measures at S-77 when conditions are wet</a:t>
            </a:r>
          </a:p>
        </p:txBody>
      </p:sp>
    </p:spTree>
    <p:extLst>
      <p:ext uri="{BB962C8B-B14F-4D97-AF65-F5344CB8AC3E}">
        <p14:creationId xmlns:p14="http://schemas.microsoft.com/office/powerpoint/2010/main" val="42177036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://pr.caltech.edu/periodicals/CaltechNews/articles/v40/evergladesmap.jpg">
            <a:extLst>
              <a:ext uri="{FF2B5EF4-FFF2-40B4-BE49-F238E27FC236}">
                <a16:creationId xmlns:a16="http://schemas.microsoft.com/office/drawing/2014/main" id="{1453E1DC-5EBA-4E02-A1AC-03C1491BE4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744708" y="92122"/>
            <a:ext cx="4225564" cy="61622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917AC2B-24D2-4EB1-A55D-606B2A22E49B}"/>
              </a:ext>
            </a:extLst>
          </p:cNvPr>
          <p:cNvSpPr txBox="1"/>
          <p:nvPr/>
        </p:nvSpPr>
        <p:spPr>
          <a:xfrm>
            <a:off x="419450" y="188914"/>
            <a:ext cx="692742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Calibri" panose="020F0502020204030204" pitchFamily="34" charset="0"/>
              </a:rPr>
              <a:t>Caloosahatchee &amp; Coastal Water Quality Affected by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B9E1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ea typeface="+mn-ea"/>
                <a:cs typeface="Calibri" panose="020F0502020204030204" pitchFamily="34" charset="0"/>
              </a:rPr>
              <a:t>both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ea typeface="+mn-ea"/>
                <a:cs typeface="Calibri" panose="020F0502020204030204" pitchFamily="34" charset="0"/>
              </a:rPr>
              <a:t>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Calibri" panose="020F0502020204030204" pitchFamily="34" charset="0"/>
              </a:rPr>
              <a:t>Caloosahatchee Watershed 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Calibri" panose="020F0502020204030204" pitchFamily="34" charset="0"/>
              </a:rPr>
              <a:t>&amp; Lake Okeechobee Discharges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351A00-27B1-40D3-B40C-6549D95C9B5A}"/>
              </a:ext>
            </a:extLst>
          </p:cNvPr>
          <p:cNvSpPr txBox="1"/>
          <p:nvPr/>
        </p:nvSpPr>
        <p:spPr>
          <a:xfrm>
            <a:off x="608202" y="5792736"/>
            <a:ext cx="65499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Calibri Light" panose="020F0302020204030204" pitchFamily="34" charset="0"/>
              </a:rPr>
              <a:t>Caloosahatchee Watershed &gt;850k acres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EAFFD56-D63D-4A81-A03B-65CBFAFF60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246" y="1389243"/>
            <a:ext cx="6987834" cy="468695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893706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92B2EC-D218-4CB3-8E33-440502A7A4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07" b="4319"/>
          <a:stretch/>
        </p:blipFill>
        <p:spPr>
          <a:xfrm>
            <a:off x="1112504" y="172277"/>
            <a:ext cx="9966991" cy="6042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4513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C69D269-1AA3-4F96-9091-1A62A9CEC1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443" b="4799"/>
          <a:stretch/>
        </p:blipFill>
        <p:spPr>
          <a:xfrm>
            <a:off x="1458473" y="1046922"/>
            <a:ext cx="9275054" cy="523460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F419083-B497-48C4-B952-7087C4539CB1}"/>
              </a:ext>
            </a:extLst>
          </p:cNvPr>
          <p:cNvSpPr txBox="1">
            <a:spLocks/>
          </p:cNvSpPr>
          <p:nvPr/>
        </p:nvSpPr>
        <p:spPr>
          <a:xfrm>
            <a:off x="838200" y="332088"/>
            <a:ext cx="10515600" cy="113890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Regulatory Flows &amp; Nutrient Loading </a:t>
            </a:r>
          </a:p>
        </p:txBody>
      </p:sp>
    </p:spTree>
    <p:extLst>
      <p:ext uri="{BB962C8B-B14F-4D97-AF65-F5344CB8AC3E}">
        <p14:creationId xmlns:p14="http://schemas.microsoft.com/office/powerpoint/2010/main" val="14513891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33148A1-4DEC-48BC-BD83-411C4D4193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998"/>
          <a:stretch/>
        </p:blipFill>
        <p:spPr>
          <a:xfrm>
            <a:off x="2170177" y="1033669"/>
            <a:ext cx="7851646" cy="5190961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42F4E2F-54C1-4D38-9DD0-DA9AC5F6C114}"/>
              </a:ext>
            </a:extLst>
          </p:cNvPr>
          <p:cNvSpPr txBox="1">
            <a:spLocks/>
          </p:cNvSpPr>
          <p:nvPr/>
        </p:nvSpPr>
        <p:spPr>
          <a:xfrm>
            <a:off x="1954562" y="226071"/>
            <a:ext cx="8067261" cy="113890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RECOVER Performance Metric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9BDB992-7286-40F4-9AB3-4FAC02BB4ED0}"/>
              </a:ext>
            </a:extLst>
          </p:cNvPr>
          <p:cNvSpPr/>
          <p:nvPr/>
        </p:nvSpPr>
        <p:spPr>
          <a:xfrm>
            <a:off x="2994991" y="1409410"/>
            <a:ext cx="1007165" cy="1532573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FECB98F-0F6B-4D3A-ADED-82CD43B12771}"/>
              </a:ext>
            </a:extLst>
          </p:cNvPr>
          <p:cNvSpPr/>
          <p:nvPr/>
        </p:nvSpPr>
        <p:spPr>
          <a:xfrm>
            <a:off x="4419599" y="1406285"/>
            <a:ext cx="1007165" cy="1532573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C85C264-27B0-4C92-9E62-A5A97A5D42B1}"/>
              </a:ext>
            </a:extLst>
          </p:cNvPr>
          <p:cNvSpPr/>
          <p:nvPr/>
        </p:nvSpPr>
        <p:spPr>
          <a:xfrm>
            <a:off x="5796103" y="1406284"/>
            <a:ext cx="1007165" cy="153257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4051007-3D96-4EF3-9B5E-9E5D9B640AAE}"/>
              </a:ext>
            </a:extLst>
          </p:cNvPr>
          <p:cNvSpPr/>
          <p:nvPr/>
        </p:nvSpPr>
        <p:spPr>
          <a:xfrm>
            <a:off x="7220711" y="1406284"/>
            <a:ext cx="1007165" cy="1532573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D463F4F-7C2F-4D7F-84CA-47DB13FFE783}"/>
              </a:ext>
            </a:extLst>
          </p:cNvPr>
          <p:cNvSpPr/>
          <p:nvPr/>
        </p:nvSpPr>
        <p:spPr>
          <a:xfrm>
            <a:off x="8597215" y="1406284"/>
            <a:ext cx="1007165" cy="1532573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5ACC147-AE61-4300-9546-DCE0384D87E9}"/>
              </a:ext>
            </a:extLst>
          </p:cNvPr>
          <p:cNvSpPr/>
          <p:nvPr/>
        </p:nvSpPr>
        <p:spPr>
          <a:xfrm>
            <a:off x="4419598" y="3355450"/>
            <a:ext cx="1007165" cy="1606124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EF275E1-C94E-48CE-871A-1842F288C940}"/>
              </a:ext>
            </a:extLst>
          </p:cNvPr>
          <p:cNvSpPr/>
          <p:nvPr/>
        </p:nvSpPr>
        <p:spPr>
          <a:xfrm>
            <a:off x="8610465" y="3355450"/>
            <a:ext cx="1007165" cy="1606124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72467C4-F2CD-4272-893B-3CF9F8CCC53A}"/>
              </a:ext>
            </a:extLst>
          </p:cNvPr>
          <p:cNvSpPr/>
          <p:nvPr/>
        </p:nvSpPr>
        <p:spPr>
          <a:xfrm>
            <a:off x="7220710" y="3355450"/>
            <a:ext cx="1007165" cy="1606124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6E35CA7-EFA3-406B-A002-347090517EFA}"/>
              </a:ext>
            </a:extLst>
          </p:cNvPr>
          <p:cNvSpPr/>
          <p:nvPr/>
        </p:nvSpPr>
        <p:spPr>
          <a:xfrm>
            <a:off x="5796103" y="3355450"/>
            <a:ext cx="1007165" cy="1606124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38DEC21-D908-45AA-A901-53A0B6D19080}"/>
              </a:ext>
            </a:extLst>
          </p:cNvPr>
          <p:cNvSpPr/>
          <p:nvPr/>
        </p:nvSpPr>
        <p:spPr>
          <a:xfrm>
            <a:off x="2994990" y="3355450"/>
            <a:ext cx="1007165" cy="16061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3176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07C6279-ED36-443D-B46F-F6440C4FFA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1946" y="0"/>
            <a:ext cx="7748107" cy="6312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7401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E6467FE-3083-445C-81A3-BBB30F8980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9240" y="344917"/>
            <a:ext cx="7353519" cy="5768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0830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2644F5-48F6-4DB2-B930-E9008AF4A3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0392" y="1715595"/>
            <a:ext cx="11593585" cy="4351338"/>
          </a:xfrm>
        </p:spPr>
        <p:txBody>
          <a:bodyPr>
            <a:normAutofit/>
          </a:bodyPr>
          <a:lstStyle/>
          <a:p>
            <a:pPr lvl="0">
              <a:spcAft>
                <a:spcPts val="400"/>
              </a:spcAft>
            </a:pPr>
            <a:r>
              <a:rPr lang="en-US" sz="2200" dirty="0">
                <a:solidFill>
                  <a:srgbClr val="005D8E"/>
                </a:solidFill>
              </a:rPr>
              <a:t>Measure </a:t>
            </a:r>
            <a:r>
              <a:rPr lang="en-US" sz="2200" u="sng" dirty="0">
                <a:solidFill>
                  <a:srgbClr val="005D8E"/>
                </a:solidFill>
              </a:rPr>
              <a:t>all</a:t>
            </a:r>
            <a:r>
              <a:rPr lang="en-US" sz="2200" dirty="0">
                <a:solidFill>
                  <a:srgbClr val="005D8E"/>
                </a:solidFill>
              </a:rPr>
              <a:t> discharges to Caloosahatchee Estuary at the Franklin Lock (S-79)</a:t>
            </a:r>
          </a:p>
          <a:p>
            <a:pPr lvl="0">
              <a:spcAft>
                <a:spcPts val="400"/>
              </a:spcAft>
            </a:pPr>
            <a:r>
              <a:rPr lang="en-US" sz="2200" dirty="0">
                <a:solidFill>
                  <a:srgbClr val="005D8E"/>
                </a:solidFill>
              </a:rPr>
              <a:t>Cap regulatory discharges to CE in Zone D to maximum of 2,100 </a:t>
            </a:r>
            <a:r>
              <a:rPr lang="en-US" sz="2200" dirty="0" err="1">
                <a:solidFill>
                  <a:srgbClr val="005D8E"/>
                </a:solidFill>
              </a:rPr>
              <a:t>cfs</a:t>
            </a:r>
            <a:r>
              <a:rPr lang="en-US" sz="2200" dirty="0">
                <a:solidFill>
                  <a:srgbClr val="005D8E"/>
                </a:solidFill>
              </a:rPr>
              <a:t> at S-79— consistent with the ecological performance targets for the Caloosahatchee estuary </a:t>
            </a:r>
          </a:p>
          <a:p>
            <a:pPr lvl="0">
              <a:spcAft>
                <a:spcPts val="400"/>
              </a:spcAft>
            </a:pPr>
            <a:r>
              <a:rPr lang="en-US" sz="2200" dirty="0">
                <a:solidFill>
                  <a:srgbClr val="005D8E"/>
                </a:solidFill>
              </a:rPr>
              <a:t>If flows are not capped at 2,100 in Zone D, equitably distribute flows across all outlets —south, east, &amp; west—when conditions are wet</a:t>
            </a:r>
          </a:p>
          <a:p>
            <a:pPr lvl="0">
              <a:spcAft>
                <a:spcPts val="400"/>
              </a:spcAft>
            </a:pPr>
            <a:r>
              <a:rPr lang="en-US" sz="2200" dirty="0">
                <a:solidFill>
                  <a:srgbClr val="005D8E"/>
                </a:solidFill>
              </a:rPr>
              <a:t>Allow for beneficial dry season releases to the Caloosahatchee &amp; Everglades in all zones</a:t>
            </a:r>
          </a:p>
          <a:p>
            <a:pPr>
              <a:spcAft>
                <a:spcPts val="400"/>
              </a:spcAft>
            </a:pPr>
            <a:r>
              <a:rPr lang="en-US" sz="2200" dirty="0"/>
              <a:t>Reduce total volume of water &amp; nutrient loading to CE below NA25 (targeting stressful &amp; damaging flow ranges) </a:t>
            </a:r>
          </a:p>
          <a:p>
            <a:pPr lvl="0">
              <a:spcAft>
                <a:spcPts val="400"/>
              </a:spcAft>
            </a:pPr>
            <a:r>
              <a:rPr lang="en-US" sz="2200" dirty="0">
                <a:solidFill>
                  <a:srgbClr val="005D8E"/>
                </a:solidFill>
              </a:rPr>
              <a:t>Minimize or eliminate back flowing of nutrient-rich water from the Everglades Agricultural Area (EAA) &amp; C-44 basins into the lake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ADF8520-11E4-4E6A-B915-E05AD045C2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85" y="206099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latin typeface="+mn-lt"/>
              </a:rPr>
              <a:t>Modifications Needed to Optimize CC</a:t>
            </a:r>
          </a:p>
        </p:txBody>
      </p:sp>
    </p:spTree>
    <p:extLst>
      <p:ext uri="{BB962C8B-B14F-4D97-AF65-F5344CB8AC3E}">
        <p14:creationId xmlns:p14="http://schemas.microsoft.com/office/powerpoint/2010/main" val="10261877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B2790C-F5BE-4EFD-A4BC-B284783406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064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latin typeface="+mn-lt"/>
              </a:rPr>
              <a:t>Next Steps in the LOSOM Process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63F18F8-834B-4648-AB86-3C965632FF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0895"/>
          <a:stretch/>
        </p:blipFill>
        <p:spPr>
          <a:xfrm>
            <a:off x="2114692" y="1255426"/>
            <a:ext cx="7962615" cy="4972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2232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B8314-0443-4314-92A2-59ACB963AE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3437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6600" b="1" dirty="0"/>
              <a:t>Questions </a:t>
            </a:r>
          </a:p>
        </p:txBody>
      </p:sp>
    </p:spTree>
    <p:extLst>
      <p:ext uri="{BB962C8B-B14F-4D97-AF65-F5344CB8AC3E}">
        <p14:creationId xmlns:p14="http://schemas.microsoft.com/office/powerpoint/2010/main" val="32715593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FAC9CFC-93EF-4206-870D-512829876FA8}"/>
              </a:ext>
            </a:extLst>
          </p:cNvPr>
          <p:cNvSpPr/>
          <p:nvPr/>
        </p:nvSpPr>
        <p:spPr>
          <a:xfrm>
            <a:off x="1498284" y="5445798"/>
            <a:ext cx="58243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10000"/>
                  </a:schemeClr>
                </a:solidFill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Caloosahatchee Valley of Lakes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84068586-1BA5-406B-A8D8-86A706AA36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 l="37114" t="42822" r="3001" b="5556"/>
          <a:stretch>
            <a:fillRect/>
          </a:stretch>
        </p:blipFill>
        <p:spPr bwMode="auto">
          <a:xfrm>
            <a:off x="7413626" y="906347"/>
            <a:ext cx="3918331" cy="522634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38950A6-4E6F-47B8-A193-81E2556083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rgbClr val="D9C3A5">
                <a:tint val="50000"/>
                <a:satMod val="180000"/>
              </a:srgbClr>
            </a:duotone>
            <a:lum bright="10000"/>
          </a:blip>
          <a:srcRect l="9695" b="14250"/>
          <a:stretch>
            <a:fillRect/>
          </a:stretch>
        </p:blipFill>
        <p:spPr bwMode="auto">
          <a:xfrm>
            <a:off x="1407301" y="2751176"/>
            <a:ext cx="6268799" cy="259709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Rectangle 3">
            <a:extLst>
              <a:ext uri="{FF2B5EF4-FFF2-40B4-BE49-F238E27FC236}">
                <a16:creationId xmlns:a16="http://schemas.microsoft.com/office/drawing/2014/main" id="{FF006981-2A4A-4CBB-A2D8-911342700D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4808" y="72160"/>
            <a:ext cx="10722384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i="0" u="none" strike="noStrike" kern="1200" cap="none" spc="0" normalizeH="0" baseline="0" noProof="0" dirty="0">
                <a:ln>
                  <a:noFill/>
                </a:ln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Caloosahatchee - Everglades Connection       </a:t>
            </a:r>
            <a:endParaRPr kumimoji="0" lang="en-US" sz="4400" i="0" u="none" strike="noStrike" kern="1200" cap="none" spc="0" normalizeH="0" baseline="0" noProof="0" dirty="0">
              <a:ln>
                <a:noFill/>
              </a:ln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1452B0-D3F9-442B-BE22-654265B3D280}"/>
              </a:ext>
            </a:extLst>
          </p:cNvPr>
          <p:cNvSpPr txBox="1"/>
          <p:nvPr/>
        </p:nvSpPr>
        <p:spPr>
          <a:xfrm>
            <a:off x="8286081" y="5682645"/>
            <a:ext cx="31242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marR="0" lvl="0" indent="-51435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lain" startAt="1839"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ook Antiqua" pitchFamily="18" charset="0"/>
                <a:ea typeface="+mn-ea"/>
                <a:cs typeface="+mn-cs"/>
              </a:rPr>
              <a:t>             Map 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D00E261-6028-4A9F-9E70-F9F03D51F4A0}"/>
              </a:ext>
            </a:extLst>
          </p:cNvPr>
          <p:cNvSpPr/>
          <p:nvPr/>
        </p:nvSpPr>
        <p:spPr>
          <a:xfrm>
            <a:off x="9264652" y="2897698"/>
            <a:ext cx="467041" cy="1906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sto MT"/>
              <a:ea typeface="+mn-ea"/>
              <a:cs typeface="+mn-cs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393FBFD-B442-44BF-9F91-E801E552DF52}"/>
              </a:ext>
            </a:extLst>
          </p:cNvPr>
          <p:cNvCxnSpPr>
            <a:cxnSpLocks/>
            <a:endCxn id="9" idx="3"/>
          </p:cNvCxnSpPr>
          <p:nvPr/>
        </p:nvCxnSpPr>
        <p:spPr>
          <a:xfrm flipV="1">
            <a:off x="5017135" y="3060407"/>
            <a:ext cx="4315914" cy="1313082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77A9B64-A601-4C8D-9771-D94D4AF11141}"/>
              </a:ext>
            </a:extLst>
          </p:cNvPr>
          <p:cNvSpPr txBox="1"/>
          <p:nvPr/>
        </p:nvSpPr>
        <p:spPr>
          <a:xfrm>
            <a:off x="1634037" y="1054041"/>
            <a:ext cx="537088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Calibri" panose="020F0502020204030204" pitchFamily="34" charset="0"/>
              </a:rPr>
              <a:t>Historically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Calibri" panose="020F0502020204030204" pitchFamily="34" charset="0"/>
              </a:rPr>
              <a:t>    Caloosahatchee not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Calibri" panose="020F0502020204030204" pitchFamily="34" charset="0"/>
              </a:rPr>
              <a:t>  Connected to Lake O</a:t>
            </a:r>
          </a:p>
        </p:txBody>
      </p:sp>
    </p:spTree>
    <p:extLst>
      <p:ext uri="{BB962C8B-B14F-4D97-AF65-F5344CB8AC3E}">
        <p14:creationId xmlns:p14="http://schemas.microsoft.com/office/powerpoint/2010/main" val="26091834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65C364B1-780A-4A94-A8D4-0440E97D88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9589" y="1063954"/>
            <a:ext cx="8839200" cy="473009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1B822AC-3BDE-4BFC-9555-98E31E2C3DDF}"/>
              </a:ext>
            </a:extLst>
          </p:cNvPr>
          <p:cNvSpPr txBox="1"/>
          <p:nvPr/>
        </p:nvSpPr>
        <p:spPr>
          <a:xfrm>
            <a:off x="829597" y="159429"/>
            <a:ext cx="10532806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i="0" u="none" strike="noStrike" kern="1200" cap="none" spc="0" normalizeH="0" baseline="0" noProof="0" dirty="0">
                <a:ln>
                  <a:noFill/>
                </a:ln>
                <a:uLnTx/>
                <a:uFillTx/>
                <a:ea typeface="+mn-ea"/>
                <a:cs typeface="Calibri Light" panose="020F0302020204030204" pitchFamily="34" charset="0"/>
              </a:rPr>
              <a:t>Caloosahatchee Dredged &amp; Straightened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i="0" u="none" strike="noStrike" kern="1200" cap="none" spc="0" normalizeH="0" baseline="0" noProof="0" dirty="0">
              <a:ln>
                <a:noFill/>
              </a:ln>
              <a:uLnTx/>
              <a:uFillTx/>
              <a:ea typeface="+mn-ea"/>
              <a:cs typeface="Calibri Light" panose="020F0302020204030204" pitchFamily="34" charset="0"/>
            </a:endParaRPr>
          </a:p>
        </p:txBody>
      </p:sp>
      <p:pic>
        <p:nvPicPr>
          <p:cNvPr id="6" name="Picture 4" descr="http://www.wildidaho.org/images/corpcopy.jpg">
            <a:extLst>
              <a:ext uri="{FF2B5EF4-FFF2-40B4-BE49-F238E27FC236}">
                <a16:creationId xmlns:a16="http://schemas.microsoft.com/office/drawing/2014/main" id="{1E3AB346-B0EF-40E4-8737-CD5C8FE656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85" b="18230"/>
          <a:stretch>
            <a:fillRect/>
          </a:stretch>
        </p:blipFill>
        <p:spPr bwMode="auto">
          <a:xfrm>
            <a:off x="9384781" y="4837595"/>
            <a:ext cx="1524000" cy="11398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4F61BD1-7119-4ACE-9566-D5AC4253FFE5}"/>
              </a:ext>
            </a:extLst>
          </p:cNvPr>
          <p:cNvSpPr txBox="1"/>
          <p:nvPr/>
        </p:nvSpPr>
        <p:spPr>
          <a:xfrm>
            <a:off x="2800271" y="5835781"/>
            <a:ext cx="61378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1" u="none" strike="noStrike" kern="1200" cap="none" spc="0" normalizeH="0" baseline="0" noProof="0" dirty="0">
                <a:ln>
                  <a:noFill/>
                </a:ln>
                <a:solidFill>
                  <a:srgbClr val="FFC21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ea typeface="+mn-ea"/>
                <a:cs typeface="+mn-cs"/>
              </a:rPr>
              <a:t>To Provide Navigation and Flood Control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B139F9-EEB1-4860-875E-BC900927ECBC}"/>
              </a:ext>
            </a:extLst>
          </p:cNvPr>
          <p:cNvSpPr txBox="1"/>
          <p:nvPr/>
        </p:nvSpPr>
        <p:spPr>
          <a:xfrm>
            <a:off x="1449589" y="5261254"/>
            <a:ext cx="21208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sto MT"/>
                <a:ea typeface="+mn-ea"/>
                <a:cs typeface="+mn-cs"/>
              </a:rPr>
              <a:t>Circa 1920’s</a:t>
            </a:r>
          </a:p>
        </p:txBody>
      </p:sp>
    </p:spTree>
    <p:extLst>
      <p:ext uri="{BB962C8B-B14F-4D97-AF65-F5344CB8AC3E}">
        <p14:creationId xmlns:p14="http://schemas.microsoft.com/office/powerpoint/2010/main" val="25340071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94691EB-2841-45B5-A5AD-F5C0FDFB5F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109" y="2180304"/>
            <a:ext cx="6400813" cy="3200406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9EF43B5-CF01-4847-8DF8-AF6E51866448}"/>
              </a:ext>
            </a:extLst>
          </p:cNvPr>
          <p:cNvCxnSpPr>
            <a:cxnSpLocks/>
            <a:stCxn id="6" idx="1"/>
          </p:cNvCxnSpPr>
          <p:nvPr/>
        </p:nvCxnSpPr>
        <p:spPr>
          <a:xfrm flipH="1" flipV="1">
            <a:off x="1912776" y="2687402"/>
            <a:ext cx="5376356" cy="2693308"/>
          </a:xfrm>
          <a:prstGeom prst="straightConnector1">
            <a:avLst/>
          </a:prstGeom>
          <a:ln w="63500">
            <a:solidFill>
              <a:srgbClr val="FFC213">
                <a:alpha val="75000"/>
              </a:srgbClr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C:\Users\RaeAnn\AppData\Local\Microsoft\Windows\INetCache\Content.Outlook\1KKQ1JEU\IMG_1898 (2).jpg">
            <a:extLst>
              <a:ext uri="{FF2B5EF4-FFF2-40B4-BE49-F238E27FC236}">
                <a16:creationId xmlns:a16="http://schemas.microsoft.com/office/drawing/2014/main" id="{600E731D-8FC5-42BB-B63B-1FF0808FCEA6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435610" y="4630036"/>
            <a:ext cx="2057400" cy="15013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08E11CD-C6E7-4FEA-AF9C-58340DBAD46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480" r="5138"/>
          <a:stretch/>
        </p:blipFill>
        <p:spPr>
          <a:xfrm>
            <a:off x="7303094" y="1606456"/>
            <a:ext cx="4189916" cy="28692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79D9DDF-AA54-4482-9F6D-3EA6319E0F0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9132" y="4630036"/>
            <a:ext cx="2070278" cy="15013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5570329-48C8-43A7-87EB-6A5086DDA952}"/>
              </a:ext>
            </a:extLst>
          </p:cNvPr>
          <p:cNvSpPr txBox="1"/>
          <p:nvPr/>
        </p:nvSpPr>
        <p:spPr>
          <a:xfrm>
            <a:off x="1528871" y="21253"/>
            <a:ext cx="876649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Calibri Light" panose="020F0302020204030204" pitchFamily="34" charset="0"/>
              </a:rPr>
              <a:t>Caloosahatchee Impacted by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Calibri Light" panose="020F0302020204030204" pitchFamily="34" charset="0"/>
              </a:rPr>
              <a:t>Water Quantity &amp; Quality</a:t>
            </a:r>
            <a:endParaRPr kumimoji="0" lang="en-US" sz="3200" b="1" i="1" u="none" strike="noStrike" kern="1200" cap="none" spc="0" normalizeH="0" baseline="0" noProof="0" dirty="0">
              <a:ln>
                <a:noFill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ea typeface="+mn-ea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3DD0879-5A28-4E79-872A-552594842630}"/>
              </a:ext>
            </a:extLst>
          </p:cNvPr>
          <p:cNvSpPr txBox="1"/>
          <p:nvPr/>
        </p:nvSpPr>
        <p:spPr>
          <a:xfrm>
            <a:off x="8089728" y="1098471"/>
            <a:ext cx="26917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1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nstantia" pitchFamily="18" charset="0"/>
                <a:ea typeface="+mn-ea"/>
                <a:cs typeface="+mn-cs"/>
              </a:rPr>
              <a:t>Too Much Flow</a:t>
            </a:r>
            <a:endParaRPr kumimoji="0" lang="en-US" sz="2400" b="1" i="1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onstantia" pitchFamily="18" charset="0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959F6F1-9EBA-4B6E-912A-839AF6F8AE98}"/>
              </a:ext>
            </a:extLst>
          </p:cNvPr>
          <p:cNvSpPr txBox="1"/>
          <p:nvPr/>
        </p:nvSpPr>
        <p:spPr>
          <a:xfrm>
            <a:off x="8643774" y="5894532"/>
            <a:ext cx="7279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ea typeface="+mn-ea"/>
                <a:cs typeface="+mn-cs"/>
              </a:rPr>
              <a:t>10/25/06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24B23D6-AFBE-43AE-9BE4-A121919C9BB5}"/>
              </a:ext>
            </a:extLst>
          </p:cNvPr>
          <p:cNvSpPr txBox="1"/>
          <p:nvPr/>
        </p:nvSpPr>
        <p:spPr>
          <a:xfrm>
            <a:off x="10883411" y="5902663"/>
            <a:ext cx="57579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ea typeface="+mn-ea"/>
                <a:cs typeface="+mn-cs"/>
              </a:rPr>
              <a:t>7/2/18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1001317-7079-4B42-B753-F706E1BFF01B}"/>
              </a:ext>
            </a:extLst>
          </p:cNvPr>
          <p:cNvSpPr txBox="1"/>
          <p:nvPr/>
        </p:nvSpPr>
        <p:spPr>
          <a:xfrm>
            <a:off x="7303094" y="4134742"/>
            <a:ext cx="14045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ea typeface="+mn-ea"/>
                <a:cs typeface="+mn-cs"/>
              </a:rPr>
              <a:t>June 3, 2018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5E8306E-E163-40EA-BDB6-B87C7762BF8E}"/>
              </a:ext>
            </a:extLst>
          </p:cNvPr>
          <p:cNvCxnSpPr>
            <a:stCxn id="5" idx="1"/>
          </p:cNvCxnSpPr>
          <p:nvPr/>
        </p:nvCxnSpPr>
        <p:spPr>
          <a:xfrm flipH="1">
            <a:off x="5419288" y="3041104"/>
            <a:ext cx="1883806" cy="0"/>
          </a:xfrm>
          <a:prstGeom prst="straightConnector1">
            <a:avLst/>
          </a:prstGeom>
          <a:ln w="63500">
            <a:solidFill>
              <a:srgbClr val="FFC213">
                <a:alpha val="75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3B68A36-634F-4726-82CB-AED72A5AB4F7}"/>
              </a:ext>
            </a:extLst>
          </p:cNvPr>
          <p:cNvCxnSpPr>
            <a:cxnSpLocks/>
            <a:stCxn id="4" idx="0"/>
          </p:cNvCxnSpPr>
          <p:nvPr/>
        </p:nvCxnSpPr>
        <p:spPr>
          <a:xfrm flipH="1" flipV="1">
            <a:off x="5607698" y="4134742"/>
            <a:ext cx="4856612" cy="495294"/>
          </a:xfrm>
          <a:prstGeom prst="straightConnector1">
            <a:avLst/>
          </a:prstGeom>
          <a:ln w="63500">
            <a:solidFill>
              <a:srgbClr val="FFC213">
                <a:alpha val="75000"/>
              </a:srgbClr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3446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F5570329-48C8-43A7-87EB-6A5086DDA952}"/>
              </a:ext>
            </a:extLst>
          </p:cNvPr>
          <p:cNvSpPr txBox="1"/>
          <p:nvPr/>
        </p:nvSpPr>
        <p:spPr>
          <a:xfrm>
            <a:off x="1528871" y="21253"/>
            <a:ext cx="876649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Calibri Light" panose="020F0302020204030204" pitchFamily="34" charset="0"/>
              </a:rPr>
              <a:t>Caloosahatchee Impacted by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Calibri Light" panose="020F0302020204030204" pitchFamily="34" charset="0"/>
              </a:rPr>
              <a:t>Water Quantity &amp; Quality</a:t>
            </a:r>
            <a:endParaRPr kumimoji="0" lang="en-US" sz="3200" b="1" i="1" u="none" strike="noStrike" kern="1200" cap="none" spc="0" normalizeH="0" baseline="0" noProof="0" dirty="0">
              <a:ln>
                <a:noFill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ea typeface="+mn-ea"/>
              <a:cs typeface="+mn-cs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2DCB8A2-898D-4C46-A053-5C2A379E1900}"/>
              </a:ext>
            </a:extLst>
          </p:cNvPr>
          <p:cNvGrpSpPr/>
          <p:nvPr/>
        </p:nvGrpSpPr>
        <p:grpSpPr>
          <a:xfrm>
            <a:off x="441933" y="1606457"/>
            <a:ext cx="4113806" cy="4534205"/>
            <a:chOff x="1020147" y="2649743"/>
            <a:chExt cx="3315118" cy="3612803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2E1BDB62-9DF1-499F-A84F-AA4497C5D872}"/>
                </a:ext>
              </a:extLst>
            </p:cNvPr>
            <p:cNvGrpSpPr/>
            <p:nvPr/>
          </p:nvGrpSpPr>
          <p:grpSpPr>
            <a:xfrm>
              <a:off x="1020147" y="2649743"/>
              <a:ext cx="3315118" cy="3612803"/>
              <a:chOff x="5029200" y="2288727"/>
              <a:chExt cx="3315118" cy="3612803"/>
            </a:xfrm>
          </p:grpSpPr>
          <p:pic>
            <p:nvPicPr>
              <p:cNvPr id="12" name="Picture 2" descr="P1100627">
                <a:extLst>
                  <a:ext uri="{FF2B5EF4-FFF2-40B4-BE49-F238E27FC236}">
                    <a16:creationId xmlns:a16="http://schemas.microsoft.com/office/drawing/2014/main" id="{E5CC3DBE-6370-4E1A-B2B5-2659DBC33C2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29200" y="4697881"/>
                <a:ext cx="1607466" cy="1203647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3" name="Picture 3">
                <a:extLst>
                  <a:ext uri="{FF2B5EF4-FFF2-40B4-BE49-F238E27FC236}">
                    <a16:creationId xmlns:a16="http://schemas.microsoft.com/office/drawing/2014/main" id="{99BAC6E9-4939-4477-AD78-D63FA9C1772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5029200" y="2288727"/>
                <a:ext cx="3315117" cy="2284265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pic>
            <p:nvPicPr>
              <p:cNvPr id="14" name="Picture 2">
                <a:extLst>
                  <a:ext uri="{FF2B5EF4-FFF2-40B4-BE49-F238E27FC236}">
                    <a16:creationId xmlns:a16="http://schemas.microsoft.com/office/drawing/2014/main" id="{1BCC7C22-6DEF-4089-9749-2DF7DC945A9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401" t="60842" r="40109" b="3391"/>
              <a:stretch/>
            </p:blipFill>
            <p:spPr bwMode="auto">
              <a:xfrm>
                <a:off x="6697208" y="4697882"/>
                <a:ext cx="1647110" cy="1203648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B7E1614-569C-4A99-AD4C-FBFCF01F68B4}"/>
                </a:ext>
              </a:extLst>
            </p:cNvPr>
            <p:cNvSpPr txBox="1"/>
            <p:nvPr/>
          </p:nvSpPr>
          <p:spPr>
            <a:xfrm>
              <a:off x="1020147" y="4649715"/>
              <a:ext cx="1442248" cy="26975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Arial"/>
                  <a:ea typeface="+mn-ea"/>
                  <a:cs typeface="+mn-cs"/>
                </a:rPr>
                <a:t>June 2008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ED3677F-069A-411A-BF32-4BE87C75FA00}"/>
                </a:ext>
              </a:extLst>
            </p:cNvPr>
            <p:cNvSpPr txBox="1"/>
            <p:nvPr/>
          </p:nvSpPr>
          <p:spPr>
            <a:xfrm>
              <a:off x="3267992" y="4753031"/>
              <a:ext cx="1067272" cy="1961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Photo John Cassani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311815C7-4A96-4407-A96D-77D686D2A69B}"/>
              </a:ext>
            </a:extLst>
          </p:cNvPr>
          <p:cNvSpPr txBox="1"/>
          <p:nvPr/>
        </p:nvSpPr>
        <p:spPr>
          <a:xfrm>
            <a:off x="1181085" y="1098471"/>
            <a:ext cx="26614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1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nstantia" pitchFamily="18" charset="0"/>
                <a:ea typeface="+mn-ea"/>
                <a:cs typeface="+mn-cs"/>
              </a:rPr>
              <a:t>Too Little Flow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F647524-8720-41A6-9CD0-83464C7FAE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9254" y="2184942"/>
            <a:ext cx="6400813" cy="3200406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18A9BFC-91C2-49D8-AFED-F951FDE2CDAE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4555738" y="3039877"/>
            <a:ext cx="2733394" cy="1765389"/>
          </a:xfrm>
          <a:prstGeom prst="straightConnector1">
            <a:avLst/>
          </a:prstGeom>
          <a:ln w="63500">
            <a:solidFill>
              <a:srgbClr val="FFC213">
                <a:alpha val="75000"/>
              </a:srgbClr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5298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CB009-8E1A-4DC3-A631-FF0411E283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821" y="1487208"/>
            <a:ext cx="11532358" cy="2391328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latin typeface="+mn-lt"/>
              </a:rPr>
              <a:t>How do Caloosahatchee discharges impact Collier County? </a:t>
            </a:r>
          </a:p>
        </p:txBody>
      </p:sp>
    </p:spTree>
    <p:extLst>
      <p:ext uri="{BB962C8B-B14F-4D97-AF65-F5344CB8AC3E}">
        <p14:creationId xmlns:p14="http://schemas.microsoft.com/office/powerpoint/2010/main" val="6932709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FE804CE-2F74-4856-AD8C-0E91A3E60B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09BBF53-BB5F-4133-BA03-C5F49BCBD3F0}"/>
              </a:ext>
            </a:extLst>
          </p:cNvPr>
          <p:cNvSpPr/>
          <p:nvPr/>
        </p:nvSpPr>
        <p:spPr>
          <a:xfrm>
            <a:off x="0" y="6396335"/>
            <a:ext cx="201529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 b="1" dirty="0">
                <a:solidFill>
                  <a:prstClr val="white"/>
                </a:solidFill>
              </a:rPr>
              <a:t>June 3, 2018</a:t>
            </a:r>
            <a:endParaRPr lang="en-US" sz="2400" dirty="0">
              <a:solidFill>
                <a:prstClr val="white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2D2B2B5-0BED-41A2-9DE1-FB4685C511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1006" y="0"/>
            <a:ext cx="2970994" cy="25968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80DE282-58EC-4955-90F6-7B8314D778F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13" t="9287" b="5028"/>
          <a:stretch/>
        </p:blipFill>
        <p:spPr>
          <a:xfrm>
            <a:off x="11095183" y="5801686"/>
            <a:ext cx="1096817" cy="1056314"/>
          </a:xfrm>
          <a:prstGeom prst="flowChartConnector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5074551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99BED91-8792-4BF7-AA18-0D2BEA6DE2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BB65471-8389-432F-AB9F-41E75DF96C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1101" y="0"/>
            <a:ext cx="3050899" cy="259689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658D105-7448-4E2D-BCA3-AD278FF6F3CB}"/>
              </a:ext>
            </a:extLst>
          </p:cNvPr>
          <p:cNvSpPr/>
          <p:nvPr/>
        </p:nvSpPr>
        <p:spPr>
          <a:xfrm>
            <a:off x="0" y="6396335"/>
            <a:ext cx="20842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 b="1" dirty="0">
                <a:solidFill>
                  <a:prstClr val="white"/>
                </a:solidFill>
              </a:rPr>
              <a:t>July 17, 2018</a:t>
            </a:r>
            <a:endParaRPr lang="en-US" sz="2400" dirty="0">
              <a:solidFill>
                <a:prstClr val="white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671CC78-FCBE-4E15-9D03-716D3AE0BDE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13" t="9287" b="5028"/>
          <a:stretch/>
        </p:blipFill>
        <p:spPr>
          <a:xfrm>
            <a:off x="11095183" y="5801686"/>
            <a:ext cx="1096817" cy="1056314"/>
          </a:xfrm>
          <a:prstGeom prst="flowChartConnector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7862270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">
      <a:dk1>
        <a:srgbClr val="005D8E"/>
      </a:dk1>
      <a:lt1>
        <a:srgbClr val="FFFFFF"/>
      </a:lt1>
      <a:dk2>
        <a:srgbClr val="D8D8D8"/>
      </a:dk2>
      <a:lt2>
        <a:srgbClr val="FFFFFF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imes New Roman-Arial">
      <a:majorFont>
        <a:latin typeface="Times New Roman" panose="02020603050405020304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81251B90-50D6-43DC-9141-192F2ADEC61A}" vid="{C4EB4FD6-9590-47FB-BFB3-67DDD8FC3C5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SCCF_Conservancy</Template>
  <TotalTime>1889</TotalTime>
  <Words>573</Words>
  <Application>Microsoft Office PowerPoint</Application>
  <PresentationFormat>Widescreen</PresentationFormat>
  <Paragraphs>65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6" baseType="lpstr">
      <vt:lpstr>Arial</vt:lpstr>
      <vt:lpstr>Book Antiqua</vt:lpstr>
      <vt:lpstr>Calibri</vt:lpstr>
      <vt:lpstr>Calibri Light</vt:lpstr>
      <vt:lpstr>Calisto MT</vt:lpstr>
      <vt:lpstr>Constantia</vt:lpstr>
      <vt:lpstr>Times New Roman</vt:lpstr>
      <vt:lpstr>TimesNewRomanPS-ItalicMT</vt:lpstr>
      <vt:lpstr>Office Theme</vt:lpstr>
      <vt:lpstr> LOSOM Update   Collier County Board of County Commissioners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do Caloosahatchee discharges impact Collier County?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Lake Okeechobee Regulation Schedule </vt:lpstr>
      <vt:lpstr>LOSOM Process &amp; Timeline</vt:lpstr>
      <vt:lpstr>Iteration 2 – Model Alternatives </vt:lpstr>
      <vt:lpstr>Concerns with Alternative CC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Modifications Needed to Optimize CC</vt:lpstr>
      <vt:lpstr>Next Steps in the LOSOM Process</vt:lpstr>
      <vt:lpstr>Questions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LOSOM Alternative CC Evaluation and Recommendations</dc:title>
  <dc:creator>James Evans</dc:creator>
  <cp:lastModifiedBy>Paul Julian</cp:lastModifiedBy>
  <cp:revision>95</cp:revision>
  <dcterms:created xsi:type="dcterms:W3CDTF">2021-07-23T14:00:40Z</dcterms:created>
  <dcterms:modified xsi:type="dcterms:W3CDTF">2021-09-13T17:48:21Z</dcterms:modified>
</cp:coreProperties>
</file>